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73" r:id="rId7"/>
    <p:sldId id="260" r:id="rId8"/>
    <p:sldId id="261" r:id="rId9"/>
    <p:sldId id="262" r:id="rId10"/>
    <p:sldId id="274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8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666F0-7AEC-48F5-9E74-D70663B983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46EFB-2743-4237-83F0-C8A071562A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tags" Target="../tags/tag7.xml"/><Relationship Id="rId3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25.png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大数据挖掘与分析课程设计期末汇报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86106"/>
            <a:ext cx="9144000" cy="1655762"/>
          </a:xfrm>
        </p:spPr>
        <p:txBody>
          <a:bodyPr/>
          <a:lstStyle/>
          <a:p>
            <a:r>
              <a:rPr lang="zh-CN" altLang="en-US" dirty="0"/>
              <a:t>小组成员：李浩铭、尹壹、郑嘉文、梁陈俊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工作3：序列预测任务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" y="1286510"/>
            <a:ext cx="3528060" cy="1747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3336925"/>
            <a:ext cx="3526155" cy="1754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915" y="1399540"/>
            <a:ext cx="3392805" cy="1686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915" y="3404235"/>
            <a:ext cx="3392170" cy="1687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225" y="1399540"/>
            <a:ext cx="3378200" cy="1673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110" y="3429000"/>
            <a:ext cx="3282315" cy="1629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：</a:t>
            </a:r>
            <a:r>
              <a:rPr lang="zh-CN" altLang="en-US" sz="2400" b="1" dirty="0"/>
              <a:t>聚类任务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77850" y="1014095"/>
            <a:ext cx="11254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任务说明：使用</a:t>
            </a:r>
            <a:r>
              <a:rPr lang="en-US" altLang="zh-CN"/>
              <a:t>K-Means</a:t>
            </a:r>
            <a:r>
              <a:rPr lang="zh-CN" altLang="en-US"/>
              <a:t>模型和</a:t>
            </a:r>
            <a:r>
              <a:rPr lang="en-US" altLang="zh-CN"/>
              <a:t>DBSCAN</a:t>
            </a:r>
            <a:r>
              <a:rPr lang="zh-CN" altLang="en-US"/>
              <a:t>模型对海滩进行聚类任务，并看结果是否对应于一个</a:t>
            </a:r>
            <a:r>
              <a:rPr lang="zh-CN" altLang="en-US"/>
              <a:t>海滩。</a:t>
            </a:r>
            <a:endParaRPr lang="zh-CN" altLang="en-US"/>
          </a:p>
          <a:p>
            <a:r>
              <a:rPr lang="zh-CN" altLang="en-US"/>
              <a:t>结果展示：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" y="1659255"/>
            <a:ext cx="5374640" cy="2897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82130" y="1695450"/>
            <a:ext cx="4155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结果与分析</a:t>
            </a:r>
            <a:endParaRPr lang="zh-CN" altLang="en-US"/>
          </a:p>
          <a:p>
            <a:r>
              <a:rPr lang="zh-CN" altLang="en-US"/>
              <a:t>K-Means：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发现了多个聚类组，其结果与地理位置具有一定相关性，但部分噪声点被误分类。</a:t>
            </a:r>
            <a:endParaRPr lang="zh-CN" altLang="en-US"/>
          </a:p>
          <a:p>
            <a:r>
              <a:rPr lang="zh-CN" altLang="en-US"/>
              <a:t>DBSCAN：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识别了高密度区域，成功剔除了噪声点，分组结果更符合实际。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7745" y="4592955"/>
            <a:ext cx="81991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问题与改进</a:t>
            </a:r>
            <a:endParaRPr lang="zh-CN" altLang="en-US"/>
          </a:p>
          <a:p>
            <a:r>
              <a:rPr lang="zh-CN" altLang="en-US"/>
              <a:t>参数敏感性</a:t>
            </a:r>
            <a:endParaRPr lang="zh-CN" altLang="en-US"/>
          </a:p>
          <a:p>
            <a:r>
              <a:rPr lang="zh-CN" altLang="en-US"/>
              <a:t>DBSCAN 对半径和最小样本数非常敏感。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改进措施：通过网格搜索（Grid Search）寻找最佳参数组合。</a:t>
            </a:r>
            <a:endParaRPr lang="zh-CN" altLang="en-US"/>
          </a:p>
          <a:p>
            <a:r>
              <a:rPr lang="zh-CN" altLang="en-US"/>
              <a:t>高维数据可视化</a:t>
            </a:r>
            <a:endParaRPr lang="zh-CN" altLang="en-US"/>
          </a:p>
          <a:p>
            <a:r>
              <a:rPr lang="zh-CN" altLang="en-US"/>
              <a:t>为了更直观地展示聚类结果，我们使用 t-SNE 降维技术将高维数据映射到二维空间，增强了结果的解释性。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：</a:t>
            </a:r>
            <a:r>
              <a:rPr lang="zh-CN" altLang="en-US" sz="2400" b="1" dirty="0"/>
              <a:t>聚类任务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7345" y="1024255"/>
            <a:ext cx="6660515" cy="5170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88125" y="958215"/>
            <a:ext cx="4704715" cy="5302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实际应用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：利用训练出来的</a:t>
            </a:r>
            <a:r>
              <a:rPr lang="en-US" altLang="zh-CN" sz="2400" b="1" dirty="0"/>
              <a:t>LSTM</a:t>
            </a:r>
            <a:r>
              <a:rPr lang="zh-CN" altLang="en-US" sz="2400" b="1" dirty="0"/>
              <a:t>模型，预测下一年夏季每个海滩的波高和波周期，以便于研究每个海滩在未来一年夏季的波浪能</a:t>
            </a:r>
            <a:r>
              <a:rPr lang="zh-CN" altLang="en-US" sz="2400" b="1" dirty="0"/>
              <a:t>利用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2290" y="1212850"/>
            <a:ext cx="1125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结果展示：训练出来的</a:t>
            </a:r>
            <a:r>
              <a:rPr lang="en-US" altLang="zh-CN"/>
              <a:t>LSTM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970" y="1643380"/>
            <a:ext cx="3863340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实际应用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：利用训练出来的</a:t>
            </a:r>
            <a:r>
              <a:rPr lang="en-US" altLang="zh-CN" sz="2400" b="1" dirty="0"/>
              <a:t>LSTM</a:t>
            </a:r>
            <a:r>
              <a:rPr lang="zh-CN" altLang="en-US" sz="2400" b="1" dirty="0"/>
              <a:t>模型，预测下一年夏季每个海滩的波高和波周期，以便于研究每个海滩在未来一年夏季的波浪能</a:t>
            </a:r>
            <a:r>
              <a:rPr lang="zh-CN" altLang="en-US" sz="2400" b="1" dirty="0"/>
              <a:t>利用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" y="1212850"/>
            <a:ext cx="4628515" cy="2314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" y="3696970"/>
            <a:ext cx="4467225" cy="2233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1212215"/>
            <a:ext cx="4629150" cy="23152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005" y="3801110"/>
            <a:ext cx="4422775" cy="2211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2459990"/>
            <a:ext cx="5726430" cy="2863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35" y="2428240"/>
            <a:ext cx="5789930" cy="289496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实际应用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：利用训练出来的</a:t>
            </a:r>
            <a:r>
              <a:rPr lang="en-US" altLang="zh-CN" sz="2400" b="1" dirty="0"/>
              <a:t>LSTM</a:t>
            </a:r>
            <a:r>
              <a:rPr lang="zh-CN" altLang="en-US" sz="2400" b="1" dirty="0"/>
              <a:t>模型，预测下一年夏季每个海滩的波高和波周期，以便于研究每个海滩在未来一年夏季的波浪能</a:t>
            </a:r>
            <a:r>
              <a:rPr lang="zh-CN" altLang="en-US" sz="2400" b="1" dirty="0"/>
              <a:t>利用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70545" y="589280"/>
            <a:ext cx="3855720" cy="73914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0810" y="10223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实际应用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  <a:r>
              <a:rPr lang="zh-CN" altLang="en-US" sz="2400" dirty="0">
                <a:sym typeface="+mn-ea"/>
              </a:rPr>
              <a:t>使用</a:t>
            </a:r>
            <a:r>
              <a:rPr lang="zh-CN" altLang="en-US" sz="2400" b="1" dirty="0">
                <a:sym typeface="+mn-ea"/>
              </a:rPr>
              <a:t>聚类分析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b="1" dirty="0">
                <a:sym typeface="+mn-ea"/>
              </a:rPr>
              <a:t>回归分析</a:t>
            </a:r>
            <a:r>
              <a:rPr lang="zh-CN" altLang="en-US" sz="2400" dirty="0">
                <a:sym typeface="+mn-ea"/>
              </a:rPr>
              <a:t>和</a:t>
            </a:r>
            <a:r>
              <a:rPr lang="zh-CN" altLang="en-US" sz="2400" b="1" dirty="0">
                <a:sym typeface="+mn-ea"/>
              </a:rPr>
              <a:t>预测模型</a:t>
            </a:r>
            <a:r>
              <a:rPr lang="zh-CN" altLang="en-US" sz="2400" dirty="0">
                <a:sym typeface="+mn-ea"/>
              </a:rPr>
              <a:t>的方法，分析海滩或海洋区域的环境特征和潜力，从而确定最适合海洋能开发的位置。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2890" y="1328420"/>
            <a:ext cx="11799570" cy="5015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21970" y="365125"/>
            <a:ext cx="10515600" cy="84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实际应用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</a:t>
            </a:r>
            <a:r>
              <a:rPr lang="zh-CN" altLang="en-US" sz="2400" dirty="0">
                <a:sym typeface="+mn-ea"/>
              </a:rPr>
              <a:t>使用</a:t>
            </a:r>
            <a:r>
              <a:rPr lang="zh-CN" altLang="en-US" sz="2400" b="1" dirty="0">
                <a:sym typeface="+mn-ea"/>
              </a:rPr>
              <a:t>聚类分析</a:t>
            </a:r>
            <a:r>
              <a:rPr lang="zh-CN" altLang="en-US" sz="2400" dirty="0">
                <a:sym typeface="+mn-ea"/>
              </a:rPr>
              <a:t>、</a:t>
            </a:r>
            <a:r>
              <a:rPr lang="zh-CN" altLang="en-US" sz="2400" b="1" dirty="0">
                <a:sym typeface="+mn-ea"/>
              </a:rPr>
              <a:t>回归分析</a:t>
            </a:r>
            <a:r>
              <a:rPr lang="zh-CN" altLang="en-US" sz="2400" dirty="0">
                <a:sym typeface="+mn-ea"/>
              </a:rPr>
              <a:t>和</a:t>
            </a:r>
            <a:r>
              <a:rPr lang="zh-CN" altLang="en-US" sz="2400" b="1" dirty="0">
                <a:sym typeface="+mn-ea"/>
              </a:rPr>
              <a:t>预测模型</a:t>
            </a:r>
            <a:r>
              <a:rPr lang="zh-CN" altLang="en-US" sz="2400" dirty="0">
                <a:sym typeface="+mn-ea"/>
              </a:rPr>
              <a:t>的方法，分析海滩或海洋区域的环境特征和潜力，从而确定最适合海洋能开发的位置。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42290" y="1212850"/>
            <a:ext cx="1125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结果展示：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1656080"/>
            <a:ext cx="11194415" cy="36455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1640" y="4148455"/>
            <a:ext cx="5267325" cy="8108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谢谢</a:t>
            </a:r>
            <a:r>
              <a:rPr lang="zh-CN" altLang="en-US"/>
              <a:t>聆听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课程设计目标：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对“天气自动传感器</a:t>
            </a:r>
            <a:r>
              <a:rPr lang="en-US" altLang="zh-CN" dirty="0"/>
              <a:t>(</a:t>
            </a:r>
            <a:r>
              <a:rPr lang="en-US" altLang="zh-CN" dirty="0" err="1"/>
              <a:t>Beach_Water_Quality</a:t>
            </a:r>
            <a:r>
              <a:rPr lang="en-US" altLang="zh-CN" dirty="0"/>
              <a:t>)</a:t>
            </a:r>
            <a:r>
              <a:rPr lang="zh-CN" altLang="en-US" dirty="0"/>
              <a:t>”数据集进行大数据挖掘与分析，使用</a:t>
            </a:r>
            <a:r>
              <a:rPr lang="zh-CN" altLang="en-US" b="1" dirty="0"/>
              <a:t>聚类分析</a:t>
            </a:r>
            <a:r>
              <a:rPr lang="zh-CN" altLang="en-US" dirty="0"/>
              <a:t>、</a:t>
            </a:r>
            <a:r>
              <a:rPr lang="zh-CN" altLang="en-US" b="1" dirty="0"/>
              <a:t>回归分析</a:t>
            </a:r>
            <a:r>
              <a:rPr lang="zh-CN" altLang="en-US" dirty="0"/>
              <a:t>和</a:t>
            </a:r>
            <a:r>
              <a:rPr lang="zh-CN" altLang="en-US" b="1" dirty="0"/>
              <a:t>预测模型</a:t>
            </a:r>
            <a:r>
              <a:rPr lang="zh-CN" altLang="en-US" dirty="0"/>
              <a:t>的方法，分析海滩或海洋区域的环境特征和潜力，从而确定最适合海洋能开发的位置。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7255" y="83997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数据预处理工作：</a:t>
            </a:r>
            <a:r>
              <a:rPr lang="zh-CN" altLang="en-US" sz="2000" dirty="0"/>
              <a:t>处理日期字段、转换为</a:t>
            </a:r>
            <a:r>
              <a:rPr lang="en-US" altLang="zh-CN" sz="2000" dirty="0"/>
              <a:t>datetime</a:t>
            </a:r>
            <a:r>
              <a:rPr lang="zh-CN" altLang="en-US" sz="2000" dirty="0"/>
              <a:t>格式，并提取季节、月份、星期等信息；按海滩名称分组，针对每个海滩进行独立的数据预处理，包括：处理缺失值、处理异常值、数据标准化；将结果输出为</a:t>
            </a:r>
            <a:r>
              <a:rPr lang="en-US" altLang="zh-CN" sz="2000" dirty="0"/>
              <a:t>processed_data.csv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结果展示：</a:t>
            </a:r>
            <a:endParaRPr lang="en-US" altLang="zh-CN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255" y="2165536"/>
            <a:ext cx="11049183" cy="3683061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101929" y="-155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/>
              <a:t>工作</a:t>
            </a:r>
            <a:r>
              <a:rPr lang="en-US" altLang="zh-CN" sz="2400" b="1"/>
              <a:t>1</a:t>
            </a:r>
            <a:r>
              <a:rPr lang="zh-CN" altLang="en-US" sz="2400" b="1"/>
              <a:t>：对数据集进行预处理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1929" y="-15578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：对数据集进行预处理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56260" y="720015"/>
            <a:ext cx="603860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代码实现：</a:t>
            </a:r>
            <a:endParaRPr lang="en-US" altLang="zh-CN" b="1" dirty="0"/>
          </a:p>
          <a:p>
            <a:r>
              <a:rPr lang="en-US" altLang="zh-CN" sz="1000" dirty="0"/>
              <a:t>1——</a:t>
            </a:r>
            <a:r>
              <a:rPr lang="zh-CN" altLang="en-US" sz="1000" dirty="0"/>
              <a:t>数据预处理：</a:t>
            </a:r>
            <a:endParaRPr lang="zh-CN" altLang="en-US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导入必要的库</a:t>
            </a:r>
            <a:endParaRPr lang="zh-CN" altLang="en-US" sz="1000" dirty="0"/>
          </a:p>
          <a:p>
            <a:r>
              <a:rPr lang="en-US" altLang="zh-CN" sz="1000" dirty="0"/>
              <a:t>import pandas as pd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sklearn.impute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SimpleImputer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sklearn.preprocessing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StandardScaler</a:t>
            </a:r>
            <a:endParaRPr lang="en-US" altLang="zh-CN" sz="1000" dirty="0"/>
          </a:p>
          <a:p>
            <a:r>
              <a:rPr lang="en-US" altLang="zh-CN" sz="1000" dirty="0"/>
              <a:t>import </a:t>
            </a:r>
            <a:r>
              <a:rPr lang="en-US" altLang="zh-CN" sz="1000" dirty="0" err="1"/>
              <a:t>numpy</a:t>
            </a:r>
            <a:r>
              <a:rPr lang="en-US" altLang="zh-CN" sz="1000" dirty="0"/>
              <a:t> as np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读取数据集</a:t>
            </a:r>
            <a:endParaRPr lang="zh-CN" altLang="en-US" sz="1000" dirty="0"/>
          </a:p>
          <a:p>
            <a:r>
              <a:rPr lang="en-US" altLang="zh-CN" sz="1000" dirty="0" err="1"/>
              <a:t>file_path</a:t>
            </a:r>
            <a:r>
              <a:rPr lang="en-US" altLang="zh-CN" sz="1000" dirty="0"/>
              <a:t> = '/</a:t>
            </a:r>
            <a:r>
              <a:rPr lang="en-US" altLang="zh-CN" sz="1000" dirty="0" err="1"/>
              <a:t>mnt</a:t>
            </a:r>
            <a:r>
              <a:rPr lang="en-US" altLang="zh-CN" sz="1000" dirty="0"/>
              <a:t>/data/beach-water-quality---automated-sensors-csv_csv.csv'</a:t>
            </a:r>
            <a:endParaRPr lang="en-US" altLang="zh-CN" sz="1000" dirty="0"/>
          </a:p>
          <a:p>
            <a:r>
              <a:rPr lang="en-US" altLang="zh-CN" sz="1000" dirty="0"/>
              <a:t>data = </a:t>
            </a:r>
            <a:r>
              <a:rPr lang="en-US" altLang="zh-CN" sz="1000" dirty="0" err="1"/>
              <a:t>pd.read_csv</a:t>
            </a:r>
            <a:r>
              <a:rPr lang="en-US" altLang="zh-CN" sz="1000" dirty="0"/>
              <a:t>(</a:t>
            </a:r>
            <a:r>
              <a:rPr lang="en-US" altLang="zh-CN" sz="1000" dirty="0" err="1"/>
              <a:t>file_path</a:t>
            </a:r>
            <a:r>
              <a:rPr lang="en-US" altLang="zh-CN" sz="1000" dirty="0"/>
              <a:t>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1. </a:t>
            </a:r>
            <a:r>
              <a:rPr lang="zh-CN" altLang="en-US" sz="1000" dirty="0"/>
              <a:t>处理日期字段，转换为</a:t>
            </a:r>
            <a:r>
              <a:rPr lang="en-US" altLang="zh-CN" sz="1000" dirty="0"/>
              <a:t>datetime</a:t>
            </a:r>
            <a:r>
              <a:rPr lang="zh-CN" altLang="en-US" sz="1000" dirty="0"/>
              <a:t>格式，并提取季节、月份和星期等信息</a:t>
            </a:r>
            <a:endParaRPr lang="zh-CN" altLang="en-US" sz="1000" dirty="0"/>
          </a:p>
          <a:p>
            <a:r>
              <a:rPr lang="en-US" altLang="zh-CN" sz="1000" dirty="0"/>
              <a:t>data['</a:t>
            </a:r>
            <a:r>
              <a:rPr lang="en-US" altLang="zh-CN" sz="1000" dirty="0" err="1"/>
              <a:t>Measurement_Date_And_Time</a:t>
            </a:r>
            <a:r>
              <a:rPr lang="en-US" altLang="zh-CN" sz="1000" dirty="0"/>
              <a:t>'] = </a:t>
            </a:r>
            <a:r>
              <a:rPr lang="en-US" altLang="zh-CN" sz="1000" dirty="0" err="1"/>
              <a:t>pd.to_datetime</a:t>
            </a:r>
            <a:r>
              <a:rPr lang="en-US" altLang="zh-CN" sz="1000" dirty="0"/>
              <a:t>(data['</a:t>
            </a:r>
            <a:r>
              <a:rPr lang="en-US" altLang="zh-CN" sz="1000" dirty="0" err="1"/>
              <a:t>Measurement_Date_And_Time</a:t>
            </a:r>
            <a:r>
              <a:rPr lang="en-US" altLang="zh-CN" sz="1000" dirty="0"/>
              <a:t>'], errors='coerce')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提取时间特征：季节、月份、星期等</a:t>
            </a:r>
            <a:endParaRPr lang="zh-CN" altLang="en-US" sz="1000" dirty="0"/>
          </a:p>
          <a:p>
            <a:r>
              <a:rPr lang="en-US" altLang="zh-CN" sz="1000" dirty="0"/>
              <a:t>data['Month'] = data['</a:t>
            </a:r>
            <a:r>
              <a:rPr lang="en-US" altLang="zh-CN" sz="1000" dirty="0" err="1"/>
              <a:t>Measurement_Date_And_Time</a:t>
            </a:r>
            <a:r>
              <a:rPr lang="en-US" altLang="zh-CN" sz="1000" dirty="0"/>
              <a:t>'].</a:t>
            </a:r>
            <a:r>
              <a:rPr lang="en-US" altLang="zh-CN" sz="1000" dirty="0" err="1"/>
              <a:t>dt.month</a:t>
            </a:r>
            <a:endParaRPr lang="en-US" altLang="zh-CN" sz="1000" dirty="0"/>
          </a:p>
          <a:p>
            <a:r>
              <a:rPr lang="en-US" altLang="zh-CN" sz="1000" dirty="0"/>
              <a:t>data['Weekday'] = data['</a:t>
            </a:r>
            <a:r>
              <a:rPr lang="en-US" altLang="zh-CN" sz="1000" dirty="0" err="1"/>
              <a:t>Measurement_Date_And_Time</a:t>
            </a:r>
            <a:r>
              <a:rPr lang="en-US" altLang="zh-CN" sz="1000" dirty="0"/>
              <a:t>'].</a:t>
            </a:r>
            <a:r>
              <a:rPr lang="en-US" altLang="zh-CN" sz="1000" dirty="0" err="1"/>
              <a:t>dt.weekday</a:t>
            </a:r>
            <a:endParaRPr lang="en-US" altLang="zh-CN" sz="1000" dirty="0"/>
          </a:p>
          <a:p>
            <a:r>
              <a:rPr lang="en-US" altLang="zh-CN" sz="1000" dirty="0"/>
              <a:t>data['Hour'] = data['</a:t>
            </a:r>
            <a:r>
              <a:rPr lang="en-US" altLang="zh-CN" sz="1000" dirty="0" err="1"/>
              <a:t>Measurement_Date_And_Time</a:t>
            </a:r>
            <a:r>
              <a:rPr lang="en-US" altLang="zh-CN" sz="1000" dirty="0"/>
              <a:t>'].</a:t>
            </a:r>
            <a:r>
              <a:rPr lang="en-US" altLang="zh-CN" sz="1000" dirty="0" err="1"/>
              <a:t>dt.hour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为季节创建一个简单的规则：春季：</a:t>
            </a:r>
            <a:r>
              <a:rPr lang="en-US" altLang="zh-CN" sz="1000" dirty="0"/>
              <a:t>3-5</a:t>
            </a:r>
            <a:r>
              <a:rPr lang="zh-CN" altLang="en-US" sz="1000" dirty="0"/>
              <a:t>月；夏季：</a:t>
            </a:r>
            <a:r>
              <a:rPr lang="en-US" altLang="zh-CN" sz="1000" dirty="0"/>
              <a:t>6-8</a:t>
            </a:r>
            <a:r>
              <a:rPr lang="zh-CN" altLang="en-US" sz="1000" dirty="0"/>
              <a:t>月；秋季：</a:t>
            </a:r>
            <a:r>
              <a:rPr lang="en-US" altLang="zh-CN" sz="1000" dirty="0"/>
              <a:t>9-11</a:t>
            </a:r>
            <a:r>
              <a:rPr lang="zh-CN" altLang="en-US" sz="1000" dirty="0"/>
              <a:t>月；冬季：</a:t>
            </a:r>
            <a:r>
              <a:rPr lang="en-US" altLang="zh-CN" sz="1000" dirty="0"/>
              <a:t>12-2</a:t>
            </a:r>
            <a:r>
              <a:rPr lang="zh-CN" altLang="en-US" sz="1000" dirty="0"/>
              <a:t>月</a:t>
            </a:r>
            <a:endParaRPr lang="zh-CN" altLang="en-US" sz="1000" dirty="0"/>
          </a:p>
          <a:p>
            <a:r>
              <a:rPr lang="en-US" altLang="zh-CN" sz="1000" dirty="0"/>
              <a:t>def </a:t>
            </a:r>
            <a:r>
              <a:rPr lang="en-US" altLang="zh-CN" sz="1000" dirty="0" err="1"/>
              <a:t>get_season</a:t>
            </a:r>
            <a:r>
              <a:rPr lang="en-US" altLang="zh-CN" sz="1000" dirty="0"/>
              <a:t>(month):</a:t>
            </a:r>
            <a:endParaRPr lang="en-US" altLang="zh-CN" sz="1000" dirty="0"/>
          </a:p>
          <a:p>
            <a:r>
              <a:rPr lang="en-US" altLang="zh-CN" sz="1000" dirty="0"/>
              <a:t>    if month in [3, 4, 5]:</a:t>
            </a:r>
            <a:endParaRPr lang="en-US" altLang="zh-CN" sz="1000" dirty="0"/>
          </a:p>
          <a:p>
            <a:r>
              <a:rPr lang="en-US" altLang="zh-CN" sz="1000" dirty="0"/>
              <a:t>        return 'Spring'</a:t>
            </a:r>
            <a:endParaRPr lang="en-US" altLang="zh-CN" sz="1000" dirty="0"/>
          </a:p>
          <a:p>
            <a:r>
              <a:rPr lang="en-US" altLang="zh-CN" sz="1000" dirty="0"/>
              <a:t>    </a:t>
            </a:r>
            <a:r>
              <a:rPr lang="en-US" altLang="zh-CN" sz="1000" dirty="0" err="1"/>
              <a:t>elif</a:t>
            </a:r>
            <a:r>
              <a:rPr lang="en-US" altLang="zh-CN" sz="1000" dirty="0"/>
              <a:t> month in [6, 7, 8]:</a:t>
            </a:r>
            <a:endParaRPr lang="en-US" altLang="zh-CN" sz="1000" dirty="0"/>
          </a:p>
          <a:p>
            <a:r>
              <a:rPr lang="en-US" altLang="zh-CN" sz="1000" dirty="0"/>
              <a:t>        return 'Summer'</a:t>
            </a:r>
            <a:endParaRPr lang="en-US" altLang="zh-CN" sz="1000" dirty="0"/>
          </a:p>
          <a:p>
            <a:r>
              <a:rPr lang="en-US" altLang="zh-CN" sz="1000" dirty="0"/>
              <a:t>    </a:t>
            </a:r>
            <a:r>
              <a:rPr lang="en-US" altLang="zh-CN" sz="1000" dirty="0" err="1"/>
              <a:t>elif</a:t>
            </a:r>
            <a:r>
              <a:rPr lang="en-US" altLang="zh-CN" sz="1000" dirty="0"/>
              <a:t> month in [9, 10, 11]:</a:t>
            </a:r>
            <a:endParaRPr lang="en-US" altLang="zh-CN" sz="1000" dirty="0"/>
          </a:p>
          <a:p>
            <a:r>
              <a:rPr lang="en-US" altLang="zh-CN" sz="1000" dirty="0"/>
              <a:t>        return 'Fall'</a:t>
            </a:r>
            <a:endParaRPr lang="en-US" altLang="zh-CN" sz="1000" dirty="0"/>
          </a:p>
          <a:p>
            <a:r>
              <a:rPr lang="en-US" altLang="zh-CN" sz="1000" dirty="0"/>
              <a:t>    else:</a:t>
            </a:r>
            <a:endParaRPr lang="en-US" altLang="zh-CN" sz="1000" dirty="0"/>
          </a:p>
          <a:p>
            <a:r>
              <a:rPr lang="en-US" altLang="zh-CN" sz="1000" dirty="0"/>
              <a:t>        return 'Winter'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data['Season'] = data['Month'].apply(</a:t>
            </a:r>
            <a:r>
              <a:rPr lang="en-US" altLang="zh-CN" sz="1000" dirty="0" err="1"/>
              <a:t>get_season</a:t>
            </a:r>
            <a:r>
              <a:rPr lang="en-US" altLang="zh-CN" sz="1000" dirty="0"/>
              <a:t>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2. </a:t>
            </a:r>
            <a:r>
              <a:rPr lang="zh-CN" altLang="en-US" sz="1000" dirty="0"/>
              <a:t>按海滩名称进行分组，针对每个海滩进行独立的数据预处理</a:t>
            </a:r>
            <a:endParaRPr lang="zh-CN" altLang="en-US" sz="1000" dirty="0"/>
          </a:p>
          <a:p>
            <a:r>
              <a:rPr lang="en-US" altLang="zh-CN" sz="1000" dirty="0"/>
              <a:t>def </a:t>
            </a:r>
            <a:r>
              <a:rPr lang="en-US" altLang="zh-CN" sz="1000" dirty="0" err="1"/>
              <a:t>preprocess_beach_group</a:t>
            </a:r>
            <a:r>
              <a:rPr lang="en-US" altLang="zh-CN" sz="1000" dirty="0"/>
              <a:t>(</a:t>
            </a:r>
            <a:r>
              <a:rPr lang="en-US" altLang="zh-CN" sz="1000" dirty="0" err="1"/>
              <a:t>beach_data</a:t>
            </a:r>
            <a:r>
              <a:rPr lang="en-US" altLang="zh-CN" sz="1000" dirty="0"/>
              <a:t>):</a:t>
            </a:r>
            <a:endParaRPr lang="en-US" altLang="zh-CN" sz="1000" dirty="0"/>
          </a:p>
          <a:p>
            <a:r>
              <a:rPr lang="en-US" altLang="zh-CN" sz="1000" dirty="0"/>
              <a:t>    # 2.1 </a:t>
            </a:r>
            <a:r>
              <a:rPr lang="zh-CN" altLang="en-US" sz="1000" dirty="0"/>
              <a:t>处理缺失值：使用均值填充数值型数据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/>
              <a:t>imputer = </a:t>
            </a:r>
            <a:r>
              <a:rPr lang="en-US" altLang="zh-CN" sz="1000" dirty="0" err="1"/>
              <a:t>SimpleImputer</a:t>
            </a:r>
            <a:r>
              <a:rPr lang="en-US" altLang="zh-CN" sz="1000" dirty="0"/>
              <a:t>(strategy='mean')</a:t>
            </a:r>
            <a:endParaRPr lang="en-US" altLang="zh-CN" sz="1000" dirty="0"/>
          </a:p>
          <a:p>
            <a:endParaRPr lang="zh-CN" altLang="en-US" sz="1000" dirty="0"/>
          </a:p>
        </p:txBody>
      </p:sp>
      <p:sp>
        <p:nvSpPr>
          <p:cNvPr id="8" name="文本框 7"/>
          <p:cNvSpPr txBox="1"/>
          <p:nvPr/>
        </p:nvSpPr>
        <p:spPr>
          <a:xfrm>
            <a:off x="6489865" y="866899"/>
            <a:ext cx="55279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 numeric_columns = ['Water_Temperature', 'Turbidity', 'Transducer_Depth', 'Wave_Height', 'Wave_Period', 'Battery_Life']</a:t>
            </a:r>
            <a:endParaRPr lang="en-US" altLang="zh-CN" sz="1000"/>
          </a:p>
          <a:p>
            <a:r>
              <a:rPr lang="en-US" altLang="zh-CN" sz="1000"/>
              <a:t>    beach_data[numeric_columns] = imputer.fit_transform(beach_data[numeric_columns])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# 2.2 </a:t>
            </a:r>
            <a:r>
              <a:rPr lang="zh-CN" altLang="en-US" sz="1000"/>
              <a:t>异常值处理：检查波高（</a:t>
            </a:r>
            <a:r>
              <a:rPr lang="en-US" altLang="zh-CN" sz="1000"/>
              <a:t>Wave_Height</a:t>
            </a:r>
            <a:r>
              <a:rPr lang="zh-CN" altLang="en-US" sz="1000"/>
              <a:t>）和水温（</a:t>
            </a:r>
            <a:r>
              <a:rPr lang="en-US" altLang="zh-CN" sz="1000"/>
              <a:t>Water_Temperature</a:t>
            </a:r>
            <a:r>
              <a:rPr lang="zh-CN" altLang="en-US" sz="1000"/>
              <a:t>）的异常值</a:t>
            </a:r>
            <a:endParaRPr lang="zh-CN" altLang="en-US" sz="1000"/>
          </a:p>
          <a:p>
            <a:r>
              <a:rPr lang="zh-CN" altLang="en-US" sz="1000"/>
              <a:t>    </a:t>
            </a:r>
            <a:r>
              <a:rPr lang="en-US" altLang="zh-CN" sz="1000"/>
              <a:t># </a:t>
            </a:r>
            <a:r>
              <a:rPr lang="zh-CN" altLang="en-US" sz="1000"/>
              <a:t>设置一个合理的范围，去除明显的异常值</a:t>
            </a:r>
            <a:endParaRPr lang="zh-CN" altLang="en-US" sz="1000"/>
          </a:p>
          <a:p>
            <a:r>
              <a:rPr lang="zh-CN" altLang="en-US" sz="1000"/>
              <a:t>    </a:t>
            </a:r>
            <a:r>
              <a:rPr lang="en-US" altLang="zh-CN" sz="1000"/>
              <a:t>beach_data = beach_data[(beach_data['Wave_Height'] &gt; 0) &amp; (beach_data['Wave_Height'] &lt; 15)]  # </a:t>
            </a:r>
            <a:r>
              <a:rPr lang="zh-CN" altLang="en-US" sz="1000"/>
              <a:t>假设波高合理范围是 </a:t>
            </a:r>
            <a:r>
              <a:rPr lang="en-US" altLang="zh-CN" sz="1000"/>
              <a:t>0-15 </a:t>
            </a:r>
            <a:r>
              <a:rPr lang="zh-CN" altLang="en-US" sz="1000"/>
              <a:t>米</a:t>
            </a:r>
            <a:endParaRPr lang="zh-CN" altLang="en-US" sz="1000"/>
          </a:p>
          <a:p>
            <a:r>
              <a:rPr lang="zh-CN" altLang="en-US" sz="1000"/>
              <a:t>    </a:t>
            </a:r>
            <a:r>
              <a:rPr lang="en-US" altLang="zh-CN" sz="1000"/>
              <a:t>beach_data = beach_data[(beach_data['Water_Temperature'] &gt; 0) &amp; (beach_data['Water_Temperature'] &lt; 40)]  # </a:t>
            </a:r>
            <a:r>
              <a:rPr lang="zh-CN" altLang="en-US" sz="1000"/>
              <a:t>假设水温合理范围是 </a:t>
            </a:r>
            <a:r>
              <a:rPr lang="en-US" altLang="zh-CN" sz="1000"/>
              <a:t>0-40°C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# 2.3 </a:t>
            </a:r>
            <a:r>
              <a:rPr lang="zh-CN" altLang="en-US" sz="1000"/>
              <a:t>数据标准化：对数值特征进行标准化处理</a:t>
            </a:r>
            <a:endParaRPr lang="zh-CN" altLang="en-US" sz="1000"/>
          </a:p>
          <a:p>
            <a:r>
              <a:rPr lang="zh-CN" altLang="en-US" sz="1000"/>
              <a:t>    </a:t>
            </a:r>
            <a:r>
              <a:rPr lang="en-US" altLang="zh-CN" sz="1000"/>
              <a:t>scaler = StandardScaler()</a:t>
            </a:r>
            <a:endParaRPr lang="en-US" altLang="zh-CN" sz="1000"/>
          </a:p>
          <a:p>
            <a:r>
              <a:rPr lang="en-US" altLang="zh-CN" sz="1000"/>
              <a:t>    beach_data[numeric_columns] = scaler.fit_transform(beach_data[numeric_columns])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    return beach_data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 3. </a:t>
            </a:r>
            <a:r>
              <a:rPr lang="zh-CN" altLang="en-US" sz="1000"/>
              <a:t>按海滩名称分组并进行独立处理</a:t>
            </a:r>
            <a:endParaRPr lang="zh-CN" altLang="en-US" sz="1000"/>
          </a:p>
          <a:p>
            <a:r>
              <a:rPr lang="en-US" altLang="zh-CN" sz="1000"/>
              <a:t>beach_groups = data.groupby('Beach_Name')</a:t>
            </a:r>
            <a:endParaRPr lang="en-US" altLang="zh-CN" sz="1000"/>
          </a:p>
          <a:p>
            <a:r>
              <a:rPr lang="en-US" altLang="zh-CN" sz="1000"/>
              <a:t>processed_beach_data = []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 </a:t>
            </a:r>
            <a:r>
              <a:rPr lang="zh-CN" altLang="en-US" sz="1000"/>
              <a:t>对每个海滩的数据进行预处理</a:t>
            </a:r>
            <a:endParaRPr lang="zh-CN" altLang="en-US" sz="1000"/>
          </a:p>
          <a:p>
            <a:r>
              <a:rPr lang="en-US" altLang="zh-CN" sz="1000"/>
              <a:t>for beach_name, beach_data in beach_groups:</a:t>
            </a:r>
            <a:endParaRPr lang="en-US" altLang="zh-CN" sz="1000"/>
          </a:p>
          <a:p>
            <a:r>
              <a:rPr lang="en-US" altLang="zh-CN" sz="1000"/>
              <a:t>    processed_data = preprocess_beach_group(beach_data.copy())  # </a:t>
            </a:r>
            <a:r>
              <a:rPr lang="zh-CN" altLang="en-US" sz="1000"/>
              <a:t>复制数据避免修改原数据</a:t>
            </a:r>
            <a:endParaRPr lang="zh-CN" altLang="en-US" sz="1000"/>
          </a:p>
          <a:p>
            <a:r>
              <a:rPr lang="zh-CN" altLang="en-US" sz="1000"/>
              <a:t>    </a:t>
            </a:r>
            <a:r>
              <a:rPr lang="en-US" altLang="zh-CN" sz="1000"/>
              <a:t>processed_beach_data.append(processed_data)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 4. </a:t>
            </a:r>
            <a:r>
              <a:rPr lang="zh-CN" altLang="en-US" sz="1000"/>
              <a:t>合并所有处理后的海滩数据</a:t>
            </a:r>
            <a:endParaRPr lang="zh-CN" altLang="en-US" sz="1000"/>
          </a:p>
          <a:p>
            <a:r>
              <a:rPr lang="en-US" altLang="zh-CN" sz="1000"/>
              <a:t>final_data = pd.concat(processed_beach_data)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 5. </a:t>
            </a:r>
            <a:r>
              <a:rPr lang="zh-CN" altLang="en-US" sz="1000"/>
              <a:t>输出处理后的数据集</a:t>
            </a:r>
            <a:endParaRPr lang="zh-CN" altLang="en-US" sz="1000"/>
          </a:p>
          <a:p>
            <a:r>
              <a:rPr lang="en-US" altLang="zh-CN" sz="1000"/>
              <a:t>print("</a:t>
            </a:r>
            <a:r>
              <a:rPr lang="zh-CN" altLang="en-US" sz="1000"/>
              <a:t>处理后的数据集：</a:t>
            </a:r>
            <a:r>
              <a:rPr lang="en-US" altLang="zh-CN" sz="1000"/>
              <a:t>")</a:t>
            </a:r>
            <a:endParaRPr lang="en-US" altLang="zh-CN" sz="1000"/>
          </a:p>
          <a:p>
            <a:r>
              <a:rPr lang="en-US" altLang="zh-CN" sz="1000"/>
              <a:t>print(final_data.head())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# </a:t>
            </a:r>
            <a:r>
              <a:rPr lang="zh-CN" altLang="en-US" sz="1000"/>
              <a:t>将处理后的数据集保存到文件，供后续分析使用</a:t>
            </a:r>
            <a:endParaRPr lang="zh-CN" altLang="en-US" sz="1000"/>
          </a:p>
          <a:p>
            <a:r>
              <a:rPr lang="en-US" altLang="zh-CN" sz="1000"/>
              <a:t>processed_file_path = 'processed_beach_data_independent.csv'</a:t>
            </a:r>
            <a:endParaRPr lang="en-US" altLang="zh-CN" sz="1000"/>
          </a:p>
          <a:p>
            <a:r>
              <a:rPr lang="en-US" altLang="zh-CN" sz="1000"/>
              <a:t>final_data.to_csv(processed_file_path, index=False)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1929" y="-15578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：完成多分类任务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20633" y="715500"/>
            <a:ext cx="1125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任务说明：</a:t>
            </a:r>
            <a:r>
              <a:rPr lang="zh-CN" altLang="en-US" sz="1800" dirty="0"/>
              <a:t>每个海滩的属性有差异，可以根据这些差异训练分类器完成对不同海滩的分类操作。</a:t>
            </a:r>
            <a:endParaRPr lang="en-US" altLang="zh-CN" sz="1800" dirty="0"/>
          </a:p>
          <a:p>
            <a:r>
              <a:rPr lang="zh-CN" altLang="en-US" b="1" dirty="0"/>
              <a:t>结果展示：</a:t>
            </a:r>
            <a:r>
              <a:rPr lang="zh-CN" altLang="en-US" dirty="0"/>
              <a:t>选择随机森林算法效果最好</a:t>
            </a:r>
            <a:endParaRPr lang="en-US" altLang="zh-CN" dirty="0"/>
          </a:p>
          <a:p>
            <a:endParaRPr lang="en-US" altLang="zh-CN" sz="1800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1" y="1392752"/>
            <a:ext cx="3404755" cy="2487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71" y="1403119"/>
            <a:ext cx="3432958" cy="24768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2" y="3967568"/>
            <a:ext cx="3441272" cy="25638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14" y="3967568"/>
            <a:ext cx="3441272" cy="283063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769860" y="1548765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结果：</a:t>
            </a:r>
            <a:endParaRPr lang="zh-CN" altLang="en-US"/>
          </a:p>
          <a:p>
            <a:r>
              <a:rPr lang="zh-CN" altLang="en-US"/>
              <a:t>随机森林表现最佳：其分类准确率达到了 99%，精确度、召回率和 F1 分数均超过了 0.95。这一结果表明，随机森林在处理多维复杂数据时表现卓越。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支持向量机和逻辑回归：这两个模型表现次之，尤其是逻辑回归在处理近似线性特征时具有一定优势。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KNN 表现较弱：主要原因是计算复杂度较高，且对噪声较为敏感。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1929" y="-15578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：完成多分类任务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20633" y="715500"/>
            <a:ext cx="11251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任务说明：</a:t>
            </a:r>
            <a:r>
              <a:rPr lang="zh-CN" altLang="en-US" sz="1800" dirty="0"/>
              <a:t>每个海滩的属性有差异，可以根据这些差异训练分类器完成对不同海滩的分类操作</a:t>
            </a:r>
            <a:endParaRPr lang="en-US" altLang="zh-CN" dirty="0"/>
          </a:p>
          <a:p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0675" y="12363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意义：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特征差异分析：通过分类结果可以揭示海滩间的主要环境差异。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辅助规划决策：为海洋能开发选址提供科学依据。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0675" y="2888615"/>
            <a:ext cx="79832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问题与改进：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类别不平衡</a:t>
            </a:r>
            <a:endParaRPr lang="zh-CN" altLang="en-US"/>
          </a:p>
          <a:p>
            <a:r>
              <a:rPr lang="zh-CN" altLang="en-US"/>
              <a:t>我们发现某些海滩的样本数量较少，导致这些类别的预测效果较差，尤其是精确度和召回率明显偏低。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改进措施：我们采用了 SMOTE（Synthetic Minority Over-sampling Technique） 对少数类别进行数据增强，平衡了类别分布。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模型参数优化</a:t>
            </a:r>
            <a:endParaRPr lang="zh-CN" altLang="en-US"/>
          </a:p>
          <a:p>
            <a:r>
              <a:rPr lang="zh-CN" altLang="en-US"/>
              <a:t>对随机森林模型，我们调整了决策树的数量和深度，以避免过拟合或欠拟合。</a:t>
            </a:r>
            <a:endParaRPr lang="zh-CN" altLang="en-US"/>
          </a:p>
          <a:p>
            <a:r>
              <a:rPr lang="zh-CN" altLang="en-US"/>
              <a:t>对 SVM 模型，我们尝试了多种核函数（线性核、高斯核、RBF 核）并选择了最优参数。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72375" y="18021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最终，经过改进的随机森林模型表现更加稳定，成为我们最后的</a:t>
            </a:r>
            <a:r>
              <a:rPr lang="zh-CN" altLang="en-US"/>
              <a:t>选择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1929" y="-15578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工作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：完成多分类任务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56260" y="720015"/>
            <a:ext cx="603860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代码实现：</a:t>
            </a:r>
            <a:endParaRPr lang="en-US" altLang="zh-CN" b="1" dirty="0"/>
          </a:p>
          <a:p>
            <a:r>
              <a:rPr lang="en-US" altLang="zh-CN" sz="1000" dirty="0"/>
              <a:t>2——</a:t>
            </a:r>
            <a:r>
              <a:rPr lang="zh-CN" altLang="en-US" sz="1000" dirty="0"/>
              <a:t>多分类：</a:t>
            </a:r>
            <a:endParaRPr lang="zh-CN" altLang="en-US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导入必要的库</a:t>
            </a:r>
            <a:endParaRPr lang="zh-CN" altLang="en-US" sz="1000" dirty="0"/>
          </a:p>
          <a:p>
            <a:r>
              <a:rPr lang="en-US" altLang="zh-CN" sz="1000" dirty="0"/>
              <a:t>import pandas as pd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sklearn.model_selection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train_test_split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sklearn.linear_model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LogisticRegression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sklearn.ensemble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RandomForestClassifier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sklearn.svm</a:t>
            </a:r>
            <a:r>
              <a:rPr lang="en-US" altLang="zh-CN" sz="1000" dirty="0"/>
              <a:t> import SVC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sklearn.neighbors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KNeighborsClassifier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sklearn.metrics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classification_report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accuracy_score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sklearn.preprocessing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LabelEncoder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OneHotEncoder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sklearn.compose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ColumnTransformer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sklearn.pipeline</a:t>
            </a:r>
            <a:r>
              <a:rPr lang="en-US" altLang="zh-CN" sz="1000" dirty="0"/>
              <a:t> import Pipeline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sklearn.impute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SimpleImputer</a:t>
            </a:r>
            <a:endParaRPr lang="en-US" altLang="zh-CN" sz="1000" dirty="0"/>
          </a:p>
          <a:p>
            <a:r>
              <a:rPr lang="en-US" altLang="zh-CN" sz="1000" dirty="0"/>
              <a:t>from </a:t>
            </a:r>
            <a:r>
              <a:rPr lang="en-US" altLang="zh-CN" sz="1000" dirty="0" err="1"/>
              <a:t>sklearn.preprocessing</a:t>
            </a:r>
            <a:r>
              <a:rPr lang="en-US" altLang="zh-CN" sz="1000" dirty="0"/>
              <a:t> import </a:t>
            </a:r>
            <a:r>
              <a:rPr lang="en-US" altLang="zh-CN" sz="1000" dirty="0" err="1"/>
              <a:t>StandardScaler</a:t>
            </a:r>
            <a:endParaRPr lang="en-US" altLang="zh-CN" sz="1000" dirty="0"/>
          </a:p>
          <a:p>
            <a:r>
              <a:rPr lang="en-US" altLang="zh-CN" sz="1000" dirty="0"/>
              <a:t>import </a:t>
            </a:r>
            <a:r>
              <a:rPr lang="en-US" altLang="zh-CN" sz="1000" dirty="0" err="1"/>
              <a:t>numpy</a:t>
            </a:r>
            <a:r>
              <a:rPr lang="en-US" altLang="zh-CN" sz="1000" dirty="0"/>
              <a:t> as np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读取处理后的数据集</a:t>
            </a:r>
            <a:endParaRPr lang="zh-CN" altLang="en-US" sz="1000" dirty="0"/>
          </a:p>
          <a:p>
            <a:r>
              <a:rPr lang="en-US" altLang="zh-CN" sz="1000" dirty="0" err="1"/>
              <a:t>processed_file_path</a:t>
            </a:r>
            <a:r>
              <a:rPr lang="en-US" altLang="zh-CN" sz="1000" dirty="0"/>
              <a:t> = 'processed_beach_data_independent.csv'</a:t>
            </a:r>
            <a:endParaRPr lang="en-US" altLang="zh-CN" sz="1000" dirty="0"/>
          </a:p>
          <a:p>
            <a:r>
              <a:rPr lang="en-US" altLang="zh-CN" sz="1000" dirty="0"/>
              <a:t>data = </a:t>
            </a:r>
            <a:r>
              <a:rPr lang="en-US" altLang="zh-CN" sz="1000" dirty="0" err="1"/>
              <a:t>pd.read_csv</a:t>
            </a:r>
            <a:r>
              <a:rPr lang="en-US" altLang="zh-CN" sz="1000" dirty="0"/>
              <a:t>(</a:t>
            </a:r>
            <a:r>
              <a:rPr lang="en-US" altLang="zh-CN" sz="1000" dirty="0" err="1"/>
              <a:t>processed_file_path</a:t>
            </a:r>
            <a:r>
              <a:rPr lang="en-US" altLang="zh-CN" sz="1000" dirty="0"/>
              <a:t>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1. </a:t>
            </a:r>
            <a:r>
              <a:rPr lang="zh-CN" altLang="en-US" sz="1000" dirty="0"/>
              <a:t>处理缺失值和无穷大值</a:t>
            </a:r>
            <a:endParaRPr lang="zh-CN" altLang="en-US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使用 </a:t>
            </a:r>
            <a:r>
              <a:rPr lang="en-US" altLang="zh-CN" sz="1000" dirty="0" err="1"/>
              <a:t>SimpleImputer</a:t>
            </a:r>
            <a:r>
              <a:rPr lang="en-US" altLang="zh-CN" sz="1000" dirty="0"/>
              <a:t> </a:t>
            </a:r>
            <a:r>
              <a:rPr lang="zh-CN" altLang="en-US" sz="1000" dirty="0"/>
              <a:t>填充数值型数据中的缺失值</a:t>
            </a:r>
            <a:endParaRPr lang="zh-CN" altLang="en-US" sz="1000" dirty="0"/>
          </a:p>
          <a:p>
            <a:r>
              <a:rPr lang="en-US" altLang="zh-CN" sz="1000" dirty="0"/>
              <a:t>imputer = </a:t>
            </a:r>
            <a:r>
              <a:rPr lang="en-US" altLang="zh-CN" sz="1000" dirty="0" err="1"/>
              <a:t>SimpleImputer</a:t>
            </a:r>
            <a:r>
              <a:rPr lang="en-US" altLang="zh-CN" sz="1000" dirty="0"/>
              <a:t>(strategy='mean')  # </a:t>
            </a:r>
            <a:r>
              <a:rPr lang="zh-CN" altLang="en-US" sz="1000" dirty="0"/>
              <a:t>使用均值填充</a:t>
            </a:r>
            <a:endParaRPr lang="zh-CN" altLang="en-US" sz="1000" dirty="0"/>
          </a:p>
          <a:p>
            <a:r>
              <a:rPr lang="en-US" altLang="zh-CN" sz="1000" dirty="0" err="1"/>
              <a:t>numeric_columns</a:t>
            </a:r>
            <a:r>
              <a:rPr lang="en-US" altLang="zh-CN" sz="1000" dirty="0"/>
              <a:t> = ['</a:t>
            </a:r>
            <a:r>
              <a:rPr lang="en-US" altLang="zh-CN" sz="1000" dirty="0" err="1"/>
              <a:t>Water_Temperature</a:t>
            </a:r>
            <a:r>
              <a:rPr lang="en-US" altLang="zh-CN" sz="1000" dirty="0"/>
              <a:t>', 'Turbidity', '</a:t>
            </a:r>
            <a:r>
              <a:rPr lang="en-US" altLang="zh-CN" sz="1000" dirty="0" err="1"/>
              <a:t>Wave_Height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Wave_Period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Battery_Life</a:t>
            </a:r>
            <a:r>
              <a:rPr lang="en-US" altLang="zh-CN" sz="1000" dirty="0"/>
              <a:t>', 'Month', 'Weekday']</a:t>
            </a:r>
            <a:endParaRPr lang="en-US" altLang="zh-CN" sz="1000" dirty="0"/>
          </a:p>
          <a:p>
            <a:r>
              <a:rPr lang="en-US" altLang="zh-CN" sz="1000" dirty="0"/>
              <a:t>data[</a:t>
            </a:r>
            <a:r>
              <a:rPr lang="en-US" altLang="zh-CN" sz="1000" dirty="0" err="1"/>
              <a:t>numeric_columns</a:t>
            </a:r>
            <a:r>
              <a:rPr lang="en-US" altLang="zh-CN" sz="1000" dirty="0"/>
              <a:t>] = </a:t>
            </a:r>
            <a:r>
              <a:rPr lang="en-US" altLang="zh-CN" sz="1000" dirty="0" err="1"/>
              <a:t>imputer.fit_transform</a:t>
            </a:r>
            <a:r>
              <a:rPr lang="en-US" altLang="zh-CN" sz="1000" dirty="0"/>
              <a:t>(data[</a:t>
            </a:r>
            <a:r>
              <a:rPr lang="en-US" altLang="zh-CN" sz="1000" dirty="0" err="1"/>
              <a:t>numeric_columns</a:t>
            </a:r>
            <a:r>
              <a:rPr lang="en-US" altLang="zh-CN" sz="1000" dirty="0"/>
              <a:t>])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检查并处理无穷大值（</a:t>
            </a:r>
            <a:r>
              <a:rPr lang="en-US" altLang="zh-CN" sz="1000" dirty="0"/>
              <a:t>infinity </a:t>
            </a:r>
            <a:r>
              <a:rPr lang="zh-CN" altLang="en-US" sz="1000" dirty="0"/>
              <a:t>或 </a:t>
            </a:r>
            <a:r>
              <a:rPr lang="en-US" altLang="zh-CN" sz="1000" dirty="0"/>
              <a:t>-infinity</a:t>
            </a:r>
            <a:r>
              <a:rPr lang="zh-CN" altLang="en-US" sz="1000" dirty="0"/>
              <a:t>）</a:t>
            </a:r>
            <a:endParaRPr lang="zh-CN" altLang="en-US" sz="1000" dirty="0"/>
          </a:p>
          <a:p>
            <a:r>
              <a:rPr lang="en-US" altLang="zh-CN" sz="1000" dirty="0" err="1"/>
              <a:t>data.replace</a:t>
            </a:r>
            <a:r>
              <a:rPr lang="en-US" altLang="zh-CN" sz="1000" dirty="0"/>
              <a:t>([np.inf, -np.inf], </a:t>
            </a:r>
            <a:r>
              <a:rPr lang="en-US" altLang="zh-CN" sz="1000" dirty="0" err="1"/>
              <a:t>np.nan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inplace</a:t>
            </a:r>
            <a:r>
              <a:rPr lang="en-US" altLang="zh-CN" sz="1000" dirty="0"/>
              <a:t>=True)  # </a:t>
            </a:r>
            <a:r>
              <a:rPr lang="zh-CN" altLang="en-US" sz="1000" dirty="0"/>
              <a:t>将无穷大替换为</a:t>
            </a:r>
            <a:r>
              <a:rPr lang="en-US" altLang="zh-CN" sz="1000" dirty="0" err="1"/>
              <a:t>NaN</a:t>
            </a:r>
            <a:endParaRPr lang="en-US" altLang="zh-CN" sz="1000" dirty="0"/>
          </a:p>
          <a:p>
            <a:r>
              <a:rPr lang="en-US" altLang="zh-CN" sz="1000" dirty="0"/>
              <a:t>data[</a:t>
            </a:r>
            <a:r>
              <a:rPr lang="en-US" altLang="zh-CN" sz="1000" dirty="0" err="1"/>
              <a:t>numeric_columns</a:t>
            </a:r>
            <a:r>
              <a:rPr lang="en-US" altLang="zh-CN" sz="1000" dirty="0"/>
              <a:t>] = </a:t>
            </a:r>
            <a:r>
              <a:rPr lang="en-US" altLang="zh-CN" sz="1000" dirty="0" err="1"/>
              <a:t>imputer.fit_transform</a:t>
            </a:r>
            <a:r>
              <a:rPr lang="en-US" altLang="zh-CN" sz="1000" dirty="0"/>
              <a:t>(data[</a:t>
            </a:r>
            <a:r>
              <a:rPr lang="en-US" altLang="zh-CN" sz="1000" dirty="0" err="1"/>
              <a:t>numeric_columns</a:t>
            </a:r>
            <a:r>
              <a:rPr lang="en-US" altLang="zh-CN" sz="1000" dirty="0"/>
              <a:t>])  # </a:t>
            </a:r>
            <a:r>
              <a:rPr lang="zh-CN" altLang="en-US" sz="1000" dirty="0"/>
              <a:t>重新填充无穷大值为均值</a:t>
            </a:r>
            <a:endParaRPr lang="zh-CN" altLang="en-US" sz="1000" dirty="0"/>
          </a:p>
          <a:p>
            <a:endParaRPr lang="zh-CN" altLang="en-US" sz="1000" dirty="0"/>
          </a:p>
          <a:p>
            <a:r>
              <a:rPr lang="en-US" altLang="zh-CN" sz="1000" dirty="0"/>
              <a:t># 2. </a:t>
            </a:r>
            <a:r>
              <a:rPr lang="zh-CN" altLang="en-US" sz="1000" dirty="0"/>
              <a:t>特征选择与标签分配</a:t>
            </a:r>
            <a:endParaRPr lang="zh-CN" altLang="en-US" sz="1000" dirty="0"/>
          </a:p>
          <a:p>
            <a:r>
              <a:rPr lang="en-US" altLang="zh-CN" sz="1000" dirty="0"/>
              <a:t>features = ['</a:t>
            </a:r>
            <a:r>
              <a:rPr lang="en-US" altLang="zh-CN" sz="1000" dirty="0" err="1"/>
              <a:t>Water_Temperature</a:t>
            </a:r>
            <a:r>
              <a:rPr lang="en-US" altLang="zh-CN" sz="1000" dirty="0"/>
              <a:t>', 'Turbidity', '</a:t>
            </a:r>
            <a:r>
              <a:rPr lang="en-US" altLang="zh-CN" sz="1000" dirty="0" err="1"/>
              <a:t>Wave_Height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Wave_Period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Battery_Life</a:t>
            </a:r>
            <a:r>
              <a:rPr lang="en-US" altLang="zh-CN" sz="1000" dirty="0"/>
              <a:t>', 'Month', 'Weekday', 'Season']</a:t>
            </a:r>
            <a:endParaRPr lang="en-US" altLang="zh-CN" sz="1000" dirty="0"/>
          </a:p>
          <a:p>
            <a:r>
              <a:rPr lang="en-US" altLang="zh-CN" sz="1000" dirty="0"/>
              <a:t>X = data[features]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目标变量：海滩名称（即分类标签）</a:t>
            </a:r>
            <a:endParaRPr lang="zh-CN" altLang="en-US" sz="1000" dirty="0"/>
          </a:p>
          <a:p>
            <a:r>
              <a:rPr lang="en-US" altLang="zh-CN" sz="1000" dirty="0"/>
              <a:t>y = data['</a:t>
            </a:r>
            <a:r>
              <a:rPr lang="en-US" altLang="zh-CN" sz="1000" dirty="0" err="1"/>
              <a:t>Beach_Name</a:t>
            </a:r>
            <a:r>
              <a:rPr lang="en-US" altLang="zh-CN" sz="1000" dirty="0"/>
              <a:t>']</a:t>
            </a:r>
            <a:endParaRPr lang="en-US" altLang="zh-CN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6436427" y="0"/>
            <a:ext cx="552796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# </a:t>
            </a:r>
            <a:r>
              <a:rPr lang="zh-CN" altLang="en-US" sz="1000" dirty="0"/>
              <a:t>使用</a:t>
            </a:r>
            <a:r>
              <a:rPr lang="en-US" altLang="zh-CN" sz="1000" dirty="0" err="1"/>
              <a:t>LabelEncoder</a:t>
            </a:r>
            <a:r>
              <a:rPr lang="zh-CN" altLang="en-US" sz="1000" dirty="0"/>
              <a:t>将海滩名称转为数字标签</a:t>
            </a:r>
            <a:endParaRPr lang="zh-CN" altLang="en-US" sz="1000" dirty="0"/>
          </a:p>
          <a:p>
            <a:r>
              <a:rPr lang="en-US" altLang="zh-CN" sz="1000" dirty="0" err="1"/>
              <a:t>label_encoder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LabelEncoder</a:t>
            </a:r>
            <a:r>
              <a:rPr lang="en-US" altLang="zh-CN" sz="1000" dirty="0"/>
              <a:t>()</a:t>
            </a:r>
            <a:endParaRPr lang="en-US" altLang="zh-CN" sz="1000" dirty="0"/>
          </a:p>
          <a:p>
            <a:r>
              <a:rPr lang="en-US" altLang="zh-CN" sz="1000" dirty="0" err="1"/>
              <a:t>y_encoded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label_encoder.fit_transform</a:t>
            </a:r>
            <a:r>
              <a:rPr lang="en-US" altLang="zh-CN" sz="1000" dirty="0"/>
              <a:t>(y)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3. </a:t>
            </a:r>
            <a:r>
              <a:rPr lang="zh-CN" altLang="en-US" sz="1000" dirty="0"/>
              <a:t>划分训练集和测试集</a:t>
            </a:r>
            <a:endParaRPr lang="zh-CN" altLang="en-US" sz="1000" dirty="0"/>
          </a:p>
          <a:p>
            <a:r>
              <a:rPr lang="en-US" altLang="zh-CN" sz="1000" dirty="0" err="1"/>
              <a:t>X_train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X_test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y_train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y_test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train_test_split</a:t>
            </a:r>
            <a:r>
              <a:rPr lang="en-US" altLang="zh-CN" sz="1000" dirty="0"/>
              <a:t>(X, </a:t>
            </a:r>
            <a:r>
              <a:rPr lang="en-US" altLang="zh-CN" sz="1000" dirty="0" err="1"/>
              <a:t>y_encoded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test_size</a:t>
            </a:r>
            <a:r>
              <a:rPr lang="en-US" altLang="zh-CN" sz="1000" dirty="0"/>
              <a:t>=0.2, </a:t>
            </a:r>
            <a:r>
              <a:rPr lang="en-US" altLang="zh-CN" sz="1000" dirty="0" err="1"/>
              <a:t>random_state</a:t>
            </a:r>
            <a:r>
              <a:rPr lang="en-US" altLang="zh-CN" sz="1000" dirty="0"/>
              <a:t>=42)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4. </a:t>
            </a:r>
            <a:r>
              <a:rPr lang="zh-CN" altLang="en-US" sz="1000" dirty="0"/>
              <a:t>数据预处理：对类别特征进行</a:t>
            </a:r>
            <a:r>
              <a:rPr lang="en-US" altLang="zh-CN" sz="1000" dirty="0"/>
              <a:t>One-Hot</a:t>
            </a:r>
            <a:r>
              <a:rPr lang="zh-CN" altLang="en-US" sz="1000" dirty="0"/>
              <a:t>编码，数值特征进行标准化</a:t>
            </a:r>
            <a:endParaRPr lang="zh-CN" altLang="en-US" sz="1000" dirty="0"/>
          </a:p>
          <a:p>
            <a:r>
              <a:rPr lang="en-US" altLang="zh-CN" sz="1000" dirty="0"/>
              <a:t>preprocessor = </a:t>
            </a:r>
            <a:r>
              <a:rPr lang="en-US" altLang="zh-CN" sz="1000" dirty="0" err="1"/>
              <a:t>ColumnTransformer</a:t>
            </a:r>
            <a:r>
              <a:rPr lang="en-US" altLang="zh-CN" sz="1000" dirty="0"/>
              <a:t>(</a:t>
            </a:r>
            <a:endParaRPr lang="en-US" altLang="zh-CN" sz="1000" dirty="0"/>
          </a:p>
          <a:p>
            <a:r>
              <a:rPr lang="en-US" altLang="zh-CN" sz="1000" dirty="0"/>
              <a:t>    transformers=[</a:t>
            </a:r>
            <a:endParaRPr lang="en-US" altLang="zh-CN" sz="1000" dirty="0"/>
          </a:p>
          <a:p>
            <a:r>
              <a:rPr lang="en-US" altLang="zh-CN" sz="1000" dirty="0"/>
              <a:t>        ('num', </a:t>
            </a:r>
            <a:r>
              <a:rPr lang="en-US" altLang="zh-CN" sz="1000" dirty="0" err="1"/>
              <a:t>StandardScaler</a:t>
            </a:r>
            <a:r>
              <a:rPr lang="en-US" altLang="zh-CN" sz="1000" dirty="0"/>
              <a:t>(), ['</a:t>
            </a:r>
            <a:r>
              <a:rPr lang="en-US" altLang="zh-CN" sz="1000" dirty="0" err="1"/>
              <a:t>Water_Temperature</a:t>
            </a:r>
            <a:r>
              <a:rPr lang="en-US" altLang="zh-CN" sz="1000" dirty="0"/>
              <a:t>', 'Turbidity', '</a:t>
            </a:r>
            <a:r>
              <a:rPr lang="en-US" altLang="zh-CN" sz="1000" dirty="0" err="1"/>
              <a:t>Wave_Height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Wave_Period</a:t>
            </a:r>
            <a:r>
              <a:rPr lang="en-US" altLang="zh-CN" sz="1000" dirty="0"/>
              <a:t>', '</a:t>
            </a:r>
            <a:r>
              <a:rPr lang="en-US" altLang="zh-CN" sz="1000" dirty="0" err="1"/>
              <a:t>Battery_Life</a:t>
            </a:r>
            <a:r>
              <a:rPr lang="en-US" altLang="zh-CN" sz="1000" dirty="0"/>
              <a:t>', 'Month', 'Weekday']),</a:t>
            </a:r>
            <a:endParaRPr lang="en-US" altLang="zh-CN" sz="1000" dirty="0"/>
          </a:p>
          <a:p>
            <a:r>
              <a:rPr lang="en-US" altLang="zh-CN" sz="1000" dirty="0"/>
              <a:t>        ('cat', </a:t>
            </a:r>
            <a:r>
              <a:rPr lang="en-US" altLang="zh-CN" sz="1000" dirty="0" err="1"/>
              <a:t>OneHotEncoder</a:t>
            </a:r>
            <a:r>
              <a:rPr lang="en-US" altLang="zh-CN" sz="1000" dirty="0"/>
              <a:t>(), ['Season'])  # </a:t>
            </a:r>
            <a:r>
              <a:rPr lang="zh-CN" altLang="en-US" sz="1000" dirty="0"/>
              <a:t>对</a:t>
            </a:r>
            <a:r>
              <a:rPr lang="en-US" altLang="zh-CN" sz="1000" dirty="0"/>
              <a:t>Season</a:t>
            </a:r>
            <a:r>
              <a:rPr lang="zh-CN" altLang="en-US" sz="1000" dirty="0"/>
              <a:t>进行</a:t>
            </a:r>
            <a:r>
              <a:rPr lang="en-US" altLang="zh-CN" sz="1000" dirty="0"/>
              <a:t>One-Hot</a:t>
            </a:r>
            <a:r>
              <a:rPr lang="zh-CN" altLang="en-US" sz="1000" dirty="0"/>
              <a:t>编码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/>
              <a:t>])</a:t>
            </a:r>
            <a:endParaRPr lang="en-US" altLang="zh-CN" sz="1000" dirty="0"/>
          </a:p>
          <a:p>
            <a:r>
              <a:rPr lang="en-US" altLang="zh-CN" sz="1000" dirty="0"/>
              <a:t># 5. </a:t>
            </a:r>
            <a:r>
              <a:rPr lang="zh-CN" altLang="en-US" sz="1000" dirty="0"/>
              <a:t>创建模型训练管道</a:t>
            </a:r>
            <a:endParaRPr lang="zh-CN" altLang="en-US" sz="1000" dirty="0"/>
          </a:p>
          <a:p>
            <a:r>
              <a:rPr lang="en-US" altLang="zh-CN" sz="1000" dirty="0"/>
              <a:t>models = {</a:t>
            </a:r>
            <a:endParaRPr lang="en-US" altLang="zh-CN" sz="1000" dirty="0"/>
          </a:p>
          <a:p>
            <a:r>
              <a:rPr lang="en-US" altLang="zh-CN" sz="1000" dirty="0"/>
              <a:t>    "Logistic Regression": </a:t>
            </a:r>
            <a:r>
              <a:rPr lang="en-US" altLang="zh-CN" sz="1000" dirty="0" err="1"/>
              <a:t>LogisticRegression</a:t>
            </a:r>
            <a:r>
              <a:rPr lang="en-US" altLang="zh-CN" sz="1000" dirty="0"/>
              <a:t>(</a:t>
            </a:r>
            <a:r>
              <a:rPr lang="en-US" altLang="zh-CN" sz="1000" dirty="0" err="1"/>
              <a:t>max_iter</a:t>
            </a:r>
            <a:r>
              <a:rPr lang="en-US" altLang="zh-CN" sz="1000" dirty="0"/>
              <a:t>=1000, </a:t>
            </a:r>
            <a:r>
              <a:rPr lang="en-US" altLang="zh-CN" sz="1000" dirty="0" err="1"/>
              <a:t>random_state</a:t>
            </a:r>
            <a:r>
              <a:rPr lang="en-US" altLang="zh-CN" sz="1000" dirty="0"/>
              <a:t>=42),</a:t>
            </a:r>
            <a:endParaRPr lang="en-US" altLang="zh-CN" sz="1000" dirty="0"/>
          </a:p>
          <a:p>
            <a:r>
              <a:rPr lang="en-US" altLang="zh-CN" sz="1000" dirty="0"/>
              <a:t>    "Random Forest": </a:t>
            </a:r>
            <a:r>
              <a:rPr lang="en-US" altLang="zh-CN" sz="1000" dirty="0" err="1"/>
              <a:t>RandomForestClassifier</a:t>
            </a:r>
            <a:r>
              <a:rPr lang="en-US" altLang="zh-CN" sz="1000" dirty="0"/>
              <a:t>(</a:t>
            </a:r>
            <a:r>
              <a:rPr lang="en-US" altLang="zh-CN" sz="1000" dirty="0" err="1"/>
              <a:t>n_estimators</a:t>
            </a:r>
            <a:r>
              <a:rPr lang="en-US" altLang="zh-CN" sz="1000" dirty="0"/>
              <a:t>=100, </a:t>
            </a:r>
            <a:r>
              <a:rPr lang="en-US" altLang="zh-CN" sz="1000" dirty="0" err="1"/>
              <a:t>random_state</a:t>
            </a:r>
            <a:r>
              <a:rPr lang="en-US" altLang="zh-CN" sz="1000" dirty="0"/>
              <a:t>=42),</a:t>
            </a:r>
            <a:endParaRPr lang="en-US" altLang="zh-CN" sz="1000" dirty="0"/>
          </a:p>
          <a:p>
            <a:r>
              <a:rPr lang="en-US" altLang="zh-CN" sz="1000" dirty="0"/>
              <a:t>    "SVM": SVC(</a:t>
            </a:r>
            <a:r>
              <a:rPr lang="en-US" altLang="zh-CN" sz="1000" dirty="0" err="1"/>
              <a:t>random_state</a:t>
            </a:r>
            <a:r>
              <a:rPr lang="en-US" altLang="zh-CN" sz="1000" dirty="0"/>
              <a:t>=42),</a:t>
            </a:r>
            <a:endParaRPr lang="en-US" altLang="zh-CN" sz="1000" dirty="0"/>
          </a:p>
          <a:p>
            <a:r>
              <a:rPr lang="en-US" altLang="zh-CN" sz="1000" dirty="0"/>
              <a:t>    "KNN": </a:t>
            </a:r>
            <a:r>
              <a:rPr lang="en-US" altLang="zh-CN" sz="1000" dirty="0" err="1"/>
              <a:t>KNeighborsClassifier</a:t>
            </a:r>
            <a:r>
              <a:rPr lang="en-US" altLang="zh-CN" sz="1000" dirty="0"/>
              <a:t>(</a:t>
            </a:r>
            <a:r>
              <a:rPr lang="en-US" altLang="zh-CN" sz="1000" dirty="0" err="1"/>
              <a:t>n_neighbors</a:t>
            </a:r>
            <a:r>
              <a:rPr lang="en-US" altLang="zh-CN" sz="1000" dirty="0"/>
              <a:t>=5)</a:t>
            </a:r>
            <a:endParaRPr lang="en-US" altLang="zh-CN" sz="1000" dirty="0"/>
          </a:p>
          <a:p>
            <a:r>
              <a:rPr lang="en-US" altLang="zh-CN" sz="1000" dirty="0"/>
              <a:t>}</a:t>
            </a:r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调试信息：确保数据分割正常</a:t>
            </a:r>
            <a:endParaRPr lang="zh-CN" altLang="en-US" sz="1000" dirty="0"/>
          </a:p>
          <a:p>
            <a:r>
              <a:rPr lang="en-US" altLang="zh-CN" sz="1000" dirty="0"/>
              <a:t>print(</a:t>
            </a:r>
            <a:r>
              <a:rPr lang="en-US" altLang="zh-CN" sz="1000" dirty="0" err="1"/>
              <a:t>f"Training</a:t>
            </a:r>
            <a:r>
              <a:rPr lang="en-US" altLang="zh-CN" sz="1000" dirty="0"/>
              <a:t> data shape: {</a:t>
            </a:r>
            <a:r>
              <a:rPr lang="en-US" altLang="zh-CN" sz="1000" dirty="0" err="1"/>
              <a:t>X_train.shape</a:t>
            </a:r>
            <a:r>
              <a:rPr lang="en-US" altLang="zh-CN" sz="1000" dirty="0"/>
              <a:t>}, {</a:t>
            </a:r>
            <a:r>
              <a:rPr lang="en-US" altLang="zh-CN" sz="1000" dirty="0" err="1"/>
              <a:t>y_train.shape</a:t>
            </a:r>
            <a:r>
              <a:rPr lang="en-US" altLang="zh-CN" sz="1000" dirty="0"/>
              <a:t>}")</a:t>
            </a:r>
            <a:endParaRPr lang="en-US" altLang="zh-CN" sz="1000" dirty="0"/>
          </a:p>
          <a:p>
            <a:r>
              <a:rPr lang="en-US" altLang="zh-CN" sz="1000" dirty="0"/>
              <a:t>print(</a:t>
            </a:r>
            <a:r>
              <a:rPr lang="en-US" altLang="zh-CN" sz="1000" dirty="0" err="1"/>
              <a:t>f"Testing</a:t>
            </a:r>
            <a:r>
              <a:rPr lang="en-US" altLang="zh-CN" sz="1000" dirty="0"/>
              <a:t> data shape: {</a:t>
            </a:r>
            <a:r>
              <a:rPr lang="en-US" altLang="zh-CN" sz="1000" dirty="0" err="1"/>
              <a:t>X_test.shape</a:t>
            </a:r>
            <a:r>
              <a:rPr lang="en-US" altLang="zh-CN" sz="1000" dirty="0"/>
              <a:t>}, {</a:t>
            </a:r>
            <a:r>
              <a:rPr lang="en-US" altLang="zh-CN" sz="1000" dirty="0" err="1"/>
              <a:t>y_test.shape</a:t>
            </a:r>
            <a:r>
              <a:rPr lang="en-US" altLang="zh-CN" sz="1000" dirty="0"/>
              <a:t>}")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对每个模型进行训练并评估</a:t>
            </a:r>
            <a:endParaRPr lang="zh-CN" altLang="en-US" sz="1000" dirty="0"/>
          </a:p>
          <a:p>
            <a:r>
              <a:rPr lang="en-US" altLang="zh-CN" sz="1000" dirty="0"/>
              <a:t>for </a:t>
            </a:r>
            <a:r>
              <a:rPr lang="en-US" altLang="zh-CN" sz="1000" dirty="0" err="1"/>
              <a:t>model_name</a:t>
            </a:r>
            <a:r>
              <a:rPr lang="en-US" altLang="zh-CN" sz="1000" dirty="0"/>
              <a:t>, model in </a:t>
            </a:r>
            <a:r>
              <a:rPr lang="en-US" altLang="zh-CN" sz="1000" dirty="0" err="1"/>
              <a:t>models.items</a:t>
            </a:r>
            <a:r>
              <a:rPr lang="en-US" altLang="zh-CN" sz="1000" dirty="0"/>
              <a:t>():</a:t>
            </a:r>
            <a:endParaRPr lang="en-US" altLang="zh-CN" sz="1000" dirty="0"/>
          </a:p>
          <a:p>
            <a:r>
              <a:rPr lang="en-US" altLang="zh-CN" sz="1000" dirty="0"/>
              <a:t>    print(</a:t>
            </a:r>
            <a:r>
              <a:rPr lang="en-US" altLang="zh-CN" sz="1000" dirty="0" err="1"/>
              <a:t>f"Training</a:t>
            </a:r>
            <a:r>
              <a:rPr lang="en-US" altLang="zh-CN" sz="1000" dirty="0"/>
              <a:t> model: {</a:t>
            </a:r>
            <a:r>
              <a:rPr lang="en-US" altLang="zh-CN" sz="1000" dirty="0" err="1"/>
              <a:t>model_name</a:t>
            </a:r>
            <a:r>
              <a:rPr lang="en-US" altLang="zh-CN" sz="1000" dirty="0"/>
              <a:t>}")  # Debug print</a:t>
            </a:r>
            <a:endParaRPr lang="en-US" altLang="zh-CN" sz="1000" dirty="0"/>
          </a:p>
          <a:p>
            <a:r>
              <a:rPr lang="en-US" altLang="zh-CN" sz="1000" dirty="0"/>
              <a:t>    # </a:t>
            </a:r>
            <a:r>
              <a:rPr lang="zh-CN" altLang="en-US" sz="1000" dirty="0"/>
              <a:t>创建管道：包含预处理和模型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/>
              <a:t>pipeline = Pipeline(steps=[</a:t>
            </a:r>
            <a:endParaRPr lang="en-US" altLang="zh-CN" sz="1000" dirty="0"/>
          </a:p>
          <a:p>
            <a:r>
              <a:rPr lang="en-US" altLang="zh-CN" sz="1000" dirty="0"/>
              <a:t>        ('preprocessor', preprocessor),</a:t>
            </a:r>
            <a:endParaRPr lang="en-US" altLang="zh-CN" sz="1000" dirty="0"/>
          </a:p>
          <a:p>
            <a:r>
              <a:rPr lang="en-US" altLang="zh-CN" sz="1000" dirty="0"/>
              <a:t>        ('classifier', model)</a:t>
            </a:r>
            <a:endParaRPr lang="en-US" altLang="zh-CN" sz="1000" dirty="0"/>
          </a:p>
          <a:p>
            <a:r>
              <a:rPr lang="en-US" altLang="zh-CN" sz="1000" dirty="0"/>
              <a:t>    ])</a:t>
            </a:r>
            <a:endParaRPr lang="en-US" altLang="zh-CN" sz="1000" dirty="0"/>
          </a:p>
          <a:p>
            <a:r>
              <a:rPr lang="en-US" altLang="zh-CN" sz="1000" dirty="0"/>
              <a:t>    # </a:t>
            </a:r>
            <a:r>
              <a:rPr lang="zh-CN" altLang="en-US" sz="1000" dirty="0"/>
              <a:t>训练模型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 err="1"/>
              <a:t>pipeline.fit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X_train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y_train</a:t>
            </a:r>
            <a:r>
              <a:rPr lang="en-US" altLang="zh-CN" sz="1000" dirty="0"/>
              <a:t>)</a:t>
            </a:r>
            <a:endParaRPr lang="en-US" altLang="zh-CN" sz="1000" dirty="0"/>
          </a:p>
          <a:p>
            <a:r>
              <a:rPr lang="en-US" altLang="zh-CN" sz="1000" dirty="0"/>
              <a:t>    print(</a:t>
            </a:r>
            <a:r>
              <a:rPr lang="en-US" altLang="zh-CN" sz="1000" dirty="0" err="1"/>
              <a:t>f"Model</a:t>
            </a:r>
            <a:r>
              <a:rPr lang="en-US" altLang="zh-CN" sz="1000" dirty="0"/>
              <a:t> {</a:t>
            </a:r>
            <a:r>
              <a:rPr lang="en-US" altLang="zh-CN" sz="1000" dirty="0" err="1"/>
              <a:t>model_name</a:t>
            </a:r>
            <a:r>
              <a:rPr lang="en-US" altLang="zh-CN" sz="1000" dirty="0"/>
              <a:t>} trained successfully.")  # Debug print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/>
              <a:t>    # </a:t>
            </a:r>
            <a:r>
              <a:rPr lang="zh-CN" altLang="en-US" sz="1000" dirty="0"/>
              <a:t>预测并评估模型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 err="1"/>
              <a:t>y_pred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pipeline.predict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X_test</a:t>
            </a:r>
            <a:r>
              <a:rPr lang="en-US" altLang="zh-CN" sz="1000" dirty="0"/>
              <a:t>)</a:t>
            </a:r>
            <a:endParaRPr lang="en-US" altLang="zh-CN" sz="1000" dirty="0"/>
          </a:p>
          <a:p>
            <a:r>
              <a:rPr lang="en-US" altLang="zh-CN" sz="1000" dirty="0"/>
              <a:t>    print(f"{</a:t>
            </a:r>
            <a:r>
              <a:rPr lang="en-US" altLang="zh-CN" sz="1000" dirty="0" err="1"/>
              <a:t>model_name</a:t>
            </a:r>
            <a:r>
              <a:rPr lang="en-US" altLang="zh-CN" sz="1000" dirty="0"/>
              <a:t>} Accuracy: {</a:t>
            </a:r>
            <a:r>
              <a:rPr lang="en-US" altLang="zh-CN" sz="1000" dirty="0" err="1"/>
              <a:t>accuracy_score</a:t>
            </a:r>
            <a:r>
              <a:rPr lang="en-US" altLang="zh-CN" sz="1000" dirty="0"/>
              <a:t>(</a:t>
            </a:r>
            <a:r>
              <a:rPr lang="en-US" altLang="zh-CN" sz="1000" dirty="0" err="1"/>
              <a:t>y_test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y_pred</a:t>
            </a:r>
            <a:r>
              <a:rPr lang="en-US" altLang="zh-CN" sz="1000" dirty="0"/>
              <a:t>)}")</a:t>
            </a:r>
            <a:endParaRPr lang="en-US" altLang="zh-CN" sz="1000" dirty="0"/>
          </a:p>
          <a:p>
            <a:r>
              <a:rPr lang="en-US" altLang="zh-CN" sz="1000" dirty="0"/>
              <a:t>    # </a:t>
            </a:r>
            <a:r>
              <a:rPr lang="zh-CN" altLang="en-US" sz="1000" dirty="0"/>
              <a:t>输出分类报告，处理零除错误</a:t>
            </a:r>
            <a:endParaRPr lang="zh-CN" altLang="en-US" sz="1000" dirty="0"/>
          </a:p>
          <a:p>
            <a:r>
              <a:rPr lang="zh-CN" altLang="en-US" sz="1000" dirty="0"/>
              <a:t>    </a:t>
            </a:r>
            <a:r>
              <a:rPr lang="en-US" altLang="zh-CN" sz="1000" dirty="0"/>
              <a:t>print(</a:t>
            </a:r>
            <a:r>
              <a:rPr lang="en-US" altLang="zh-CN" sz="1000" dirty="0" err="1"/>
              <a:t>f"Classification</a:t>
            </a:r>
            <a:r>
              <a:rPr lang="en-US" altLang="zh-CN" sz="1000" dirty="0"/>
              <a:t> Report ({</a:t>
            </a:r>
            <a:r>
              <a:rPr lang="en-US" altLang="zh-CN" sz="1000" dirty="0" err="1"/>
              <a:t>model_name</a:t>
            </a:r>
            <a:r>
              <a:rPr lang="en-US" altLang="zh-CN" sz="1000" dirty="0"/>
              <a:t>}):\n", </a:t>
            </a:r>
            <a:r>
              <a:rPr lang="en-US" altLang="zh-CN" sz="1000" dirty="0" err="1"/>
              <a:t>classification_report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y_test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y_pred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target_names</a:t>
            </a:r>
            <a:r>
              <a:rPr lang="en-US" altLang="zh-CN" sz="1000" dirty="0"/>
              <a:t>=</a:t>
            </a:r>
            <a:r>
              <a:rPr lang="en-US" altLang="zh-CN" sz="1000" dirty="0" err="1"/>
              <a:t>label_encoder.classes</a:t>
            </a:r>
            <a:r>
              <a:rPr lang="en-US" altLang="zh-CN" sz="1000" dirty="0"/>
              <a:t>_, </a:t>
            </a:r>
            <a:r>
              <a:rPr lang="en-US" altLang="zh-CN" sz="1000" dirty="0" err="1"/>
              <a:t>zero_division</a:t>
            </a:r>
            <a:r>
              <a:rPr lang="en-US" altLang="zh-CN" sz="1000" dirty="0"/>
              <a:t>=0))</a:t>
            </a:r>
            <a:endParaRPr lang="en-US" altLang="zh-CN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提示：如果遇到</a:t>
            </a:r>
            <a:r>
              <a:rPr lang="en-US" altLang="zh-CN" sz="1000" dirty="0" err="1"/>
              <a:t>FutureWarning</a:t>
            </a:r>
            <a:r>
              <a:rPr lang="zh-CN" altLang="en-US" sz="1000" dirty="0"/>
              <a:t>（例如</a:t>
            </a:r>
            <a:r>
              <a:rPr lang="en-US" altLang="zh-CN" sz="1000" dirty="0"/>
              <a:t>KNN</a:t>
            </a:r>
            <a:r>
              <a:rPr lang="zh-CN" altLang="en-US" sz="1000" dirty="0"/>
              <a:t>的</a:t>
            </a:r>
            <a:r>
              <a:rPr lang="en-US" altLang="zh-CN" sz="1000" dirty="0"/>
              <a:t>mode</a:t>
            </a:r>
            <a:r>
              <a:rPr lang="zh-CN" altLang="en-US" sz="1000" dirty="0"/>
              <a:t>方法），</a:t>
            </a:r>
            <a:endParaRPr lang="zh-CN" altLang="en-US" sz="1000" dirty="0"/>
          </a:p>
          <a:p>
            <a:r>
              <a:rPr lang="en-US" altLang="zh-CN" sz="1000" dirty="0"/>
              <a:t># </a:t>
            </a:r>
            <a:r>
              <a:rPr lang="zh-CN" altLang="en-US" sz="1000" dirty="0"/>
              <a:t>可通过升级相关库版本或显式设置</a:t>
            </a:r>
            <a:r>
              <a:rPr lang="en-US" altLang="zh-CN" sz="1000" dirty="0" err="1"/>
              <a:t>keepdims</a:t>
            </a:r>
            <a:r>
              <a:rPr lang="zh-CN" altLang="en-US" sz="1000" dirty="0"/>
              <a:t>参数来解决。</a:t>
            </a:r>
            <a:r>
              <a:rPr lang="en-US" altLang="zh-CN" sz="1000" dirty="0"/>
              <a:t>    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970" y="365125"/>
            <a:ext cx="10515600" cy="847725"/>
          </a:xfrm>
        </p:spPr>
        <p:txBody>
          <a:bodyPr/>
          <a:lstStyle/>
          <a:p>
            <a:r>
              <a:rPr lang="zh-CN" altLang="en-US" sz="2400" b="1" dirty="0"/>
              <a:t>工作3：序列预测任务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77850" y="1014095"/>
            <a:ext cx="11254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任务说明：</a:t>
            </a:r>
            <a:r>
              <a:t>海洋能的开发需要对波浪特性进行长期预测。因此，我们提出了序列预测任务，目标是预测每个海滩夏季的波高和波周期。这些数据对评估海洋能潜力至关重要。</a:t>
            </a:r>
            <a:r>
              <a:rPr lang="zh-CN" altLang="en-US"/>
              <a:t>结果展示：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7850" y="2091055"/>
            <a:ext cx="50361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通过实验，我们发现 LSTM 模型在序列预测任务中表现最佳：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预测误差显著低于线性回归和 SVR。</a:t>
            </a:r>
            <a:endParaRPr lang="zh-CN" altLang="en-US"/>
          </a:p>
          <a:p>
            <a:r>
              <a:rPr lang="zh-CN" altLang="en-US"/>
              <a:t>在长时间序列的预测中，LSTM 能够捕捉到复杂的时间依赖关系，避免了传统方法的过拟合问题。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7850" y="4014470"/>
            <a:ext cx="69957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问题与改进</a:t>
            </a:r>
            <a:endParaRPr lang="zh-CN" altLang="en-US"/>
          </a:p>
          <a:p>
            <a:r>
              <a:rPr lang="zh-CN" altLang="en-US"/>
              <a:t>数据稀疏</a:t>
            </a:r>
            <a:endParaRPr lang="zh-CN" altLang="en-US"/>
          </a:p>
          <a:p>
            <a:r>
              <a:rPr lang="zh-CN" altLang="en-US"/>
              <a:t>夏季波高和波周期的数据较少，导致训练数据不足。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改进措施：我们采用线性插值法补全了时间序列数据。</a:t>
            </a:r>
            <a:endParaRPr lang="zh-CN" altLang="en-US"/>
          </a:p>
          <a:p>
            <a:r>
              <a:rPr lang="zh-CN" altLang="en-US"/>
              <a:t>模型过拟合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改进措施：在 LSTM 模型中加入 Dropout 层，以增强模型的泛化能力。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970" y="365125"/>
            <a:ext cx="10515600" cy="847725"/>
          </a:xfrm>
        </p:spPr>
        <p:txBody>
          <a:bodyPr/>
          <a:lstStyle/>
          <a:p>
            <a:r>
              <a:rPr lang="zh-CN" altLang="en-US" sz="2400" b="1" dirty="0"/>
              <a:t>工作3：序列预测任务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77850" y="1014095"/>
            <a:ext cx="11254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任务说明：通过比较线性回归、支持向量回归、</a:t>
            </a:r>
            <a:r>
              <a:rPr lang="en-US" altLang="zh-CN"/>
              <a:t>LSTM</a:t>
            </a:r>
            <a:r>
              <a:rPr lang="zh-CN" altLang="en-US"/>
              <a:t>模型，</a:t>
            </a:r>
            <a:r>
              <a:rPr lang="en-US" altLang="zh-CN"/>
              <a:t>LSTM</a:t>
            </a:r>
            <a:r>
              <a:rPr lang="zh-CN" altLang="en-US"/>
              <a:t>模型效果最好。利用</a:t>
            </a:r>
            <a:r>
              <a:rPr lang="en-US" altLang="zh-CN"/>
              <a:t>LSTM</a:t>
            </a:r>
            <a:r>
              <a:rPr lang="zh-CN" altLang="en-US"/>
              <a:t>模型完成了对每个海滩夏季的波高和波周期的</a:t>
            </a:r>
            <a:r>
              <a:rPr lang="zh-CN" altLang="en-US"/>
              <a:t>预测。</a:t>
            </a:r>
            <a:endParaRPr lang="zh-CN" altLang="en-US"/>
          </a:p>
          <a:p>
            <a:r>
              <a:rPr lang="zh-CN" altLang="en-US"/>
              <a:t>结果展示：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2219960"/>
            <a:ext cx="3609975" cy="3815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65" y="2219960"/>
            <a:ext cx="3567430" cy="4318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580" y="2219960"/>
            <a:ext cx="3068320" cy="3987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commondata" val="eyJoZGlkIjoiZjdhNjEyM2I1ZmNkYjI2NzFhZDUyY2E0YTExMjlkM2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7062</Words>
  <Application>WPS 演示</Application>
  <PresentationFormat>宽屏</PresentationFormat>
  <Paragraphs>273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大数据挖掘与分析课程设计期末汇报</vt:lpstr>
      <vt:lpstr>课程设计目标：</vt:lpstr>
      <vt:lpstr>PowerPoint 演示文稿</vt:lpstr>
      <vt:lpstr>工作1：对数据集进行预处理</vt:lpstr>
      <vt:lpstr>工作2：完成多分类任务</vt:lpstr>
      <vt:lpstr>工作2：完成多分类任务</vt:lpstr>
      <vt:lpstr>工作2：完成多分类任务</vt:lpstr>
      <vt:lpstr>工作3：序列预测任务</vt:lpstr>
      <vt:lpstr>工作3：序列预测任务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大数据挖掘与分析课程设计期末汇报</dc:title>
  <dc:creator>梁</dc:creator>
  <cp:lastModifiedBy>WPS_1661696454</cp:lastModifiedBy>
  <cp:revision>9</cp:revision>
  <dcterms:created xsi:type="dcterms:W3CDTF">2024-12-09T10:52:00Z</dcterms:created>
  <dcterms:modified xsi:type="dcterms:W3CDTF">2024-12-09T13:03:26Z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7643B6C1410140D2BAA97E702E2D622D_12</vt:lpwstr>
  </property>
  <property fmtid="{D5CDD505-2E9C-101B-9397-08002B2CF9AE}" pid="3" name="KSOProductBuildVer">
    <vt:lpwstr>2052-12.1.0.16120</vt:lpwstr>
  </property>
</Properties>
</file>